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a9bfcfab-4aa8-de55-5187-ba12915807e0}">
          <p14:sldIdLst>
            <p14:sldId id="256"/>
          </p14:sldIdLst>
        </p14:section>
        <p14:section name="Profile" id="{4e03d75c-4235-496d-fc18-b047322b3913}">
          <p14:sldIdLst>
            <p14:sldId id="257"/>
            <p14:sldId id="258"/>
          </p14:sldIdLst>
        </p14:section>
        <p14:section name="Leadership" id="{a96e539e-8f82-f2c2-40e2-1943b5c70814}">
          <p14:sldIdLst>
            <p14:sldId id="259"/>
            <p14:sldId id="260"/>
          </p14:sldIdLst>
        </p14:section>
        <p14:section name="Commercial" id="{da9cf2e2-eb89-0f34-9ca2-b6dd566b84d5}">
          <p14:sldIdLst>
            <p14:sldId id="261"/>
            <p14:sldId id="262"/>
          </p14:sldIdLst>
        </p14:section>
        <p14:section name="Contact" id="{314cd8c3-6e9b-4bd4-4183-a823efb536dc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Opening slide: name, approved title and tagline, with three verified facts.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Profile statement and the five leadership areas the CV is built around.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Years shown are start years from the confirmed record. Several roles overlapped in time; FutureX was founded in 2023 and the CEO role began in 2025.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Figures are those confirmed by Waleed: teams of up to 26 people; around three ERP systems and two POS solutions.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selection from a wider body of work. Each card names the business domain; the nature of involvement differed from project to 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Commercial record across sales management, digital marketing leadership and business development.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Achievements are qualitative unless a figure was confirmed. Training such as PMP Exam Preparation is listed in the CV as training, not as a certification.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contact entries are clickable links in PowerPoint (slideshow and edit mode with Ctrl+click).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Title</a:t>
            </a:r>
            <a:endParaRPr lang="en-US" sz="3000" dirty="0"/>
          </a:p>
        </p:txBody>
      </p:sp>
      <p:sp>
        <p:nvSpPr>
          <p:cNvPr id="3" name="Text 0"/>
          <p:cNvSpPr/>
          <p:nvPr/>
        </p:nvSpPr>
        <p:spPr>
          <a:xfrm>
            <a:off x="548640" y="4773168"/>
            <a:ext cx="5486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Waleed Al-Barghouthi  |  Executive Professional Profile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tel:+962780185759" TargetMode="External"/><Relationship Id="rId4" Type="http://schemas.openxmlformats.org/officeDocument/2006/relationships/hyperlink" Target="https://wa.me/962780185759" TargetMode="External"/><Relationship Id="rId6" Type="http://schemas.openxmlformats.org/officeDocument/2006/relationships/hyperlink" Target="mailto:waleedalbarghouthi2@gmail.com" TargetMode="External"/><Relationship Id="rId8" Type="http://schemas.openxmlformats.org/officeDocument/2006/relationships/hyperlink" Target="https://www.linkedin.com/in/waleed-al-barghouthi-b7b480244" TargetMode="External"/><Relationship Id="rId10" Type="http://schemas.openxmlformats.org/officeDocument/2006/relationships/hyperlink" Target="https://www.futxtech.com" TargetMode="External"/><Relationship Id="rId1" Type="http://schemas.openxmlformats.org/officeDocument/2006/relationships/image" Target="../media/image-8-1.png"/><Relationship Id="rId3" Type="http://schemas.openxmlformats.org/officeDocument/2006/relationships/image" Target="../media/image-8-2.png"/><Relationship Id="rId5" Type="http://schemas.openxmlformats.org/officeDocument/2006/relationships/image" Target="../media/image-8-3.png"/><Relationship Id="rId7" Type="http://schemas.openxmlformats.org/officeDocument/2006/relationships/image" Target="../media/image-8-4.png"/><Relationship Id="rId9" Type="http://schemas.openxmlformats.org/officeDocument/2006/relationships/image" Target="../media/image-8-5.png"/><Relationship Id="rId11" Type="http://schemas.openxmlformats.org/officeDocument/2006/relationships/image" Target="../media/image-8-6.png"/><Relationship Id="rId12" Type="http://schemas.openxmlformats.org/officeDocument/2006/relationships/slideLayout" Target="../slideLayouts/slideLayout2.xml"/><Relationship Id="rId1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8229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2"/>
                </a:solidFill>
              </a:rPr>
              <a:t>EXECUTIVE PROFESSIONAL PROFILE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1280160"/>
            <a:ext cx="78638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Waleed Al-Barghouthi</a:t>
            </a:r>
            <a:endParaRPr lang="en-US" sz="46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2240280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Chief Executive Officer | Technology &amp; Business Development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2670048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chemeClr val="accent4"/>
                </a:solidFill>
              </a:rPr>
              <a:t>Digital Products, Operations &amp; Commercial Growth</a:t>
            </a:r>
            <a:endParaRPr lang="en-US" sz="1600" dirty="0"/>
          </a:p>
        </p:txBody>
      </p:sp>
      <p:sp>
        <p:nvSpPr>
          <p:cNvPr id="6" name="fact card 1"/>
          <p:cNvSpPr/>
          <p:nvPr/>
        </p:nvSpPr>
        <p:spPr>
          <a:xfrm>
            <a:off x="640080" y="3520440"/>
            <a:ext cx="2468880" cy="868680"/>
          </a:xfrm>
          <a:prstGeom prst="roundRect">
            <a:avLst>
              <a:gd name="adj" fmla="val 8421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7" name="fact text 1"/>
          <p:cNvSpPr txBox="1"/>
          <p:nvPr/>
        </p:nvSpPr>
        <p:spPr>
          <a:xfrm>
            <a:off x="822960" y="3566160"/>
            <a:ext cx="21488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2025 – Present</a:t>
            </a:r>
            <a:endParaRPr lang="en-US" sz="2000" dirty="0"/>
          </a:p>
          <a:p>
            <a:pPr indent="0" marL="0">
              <a:buNone/>
            </a:pPr>
            <a:r>
              <a:rPr lang="en-US" sz="1100" dirty="0">
                <a:solidFill>
                  <a:schemeClr val="accent4"/>
                </a:solidFill>
              </a:rPr>
              <a:t>CEO, FutureX · Founder since 2023</a:t>
            </a:r>
            <a:endParaRPr lang="en-US" sz="2000" dirty="0"/>
          </a:p>
        </p:txBody>
      </p:sp>
      <p:sp>
        <p:nvSpPr>
          <p:cNvPr id="8" name="fact card 2"/>
          <p:cNvSpPr/>
          <p:nvPr/>
        </p:nvSpPr>
        <p:spPr>
          <a:xfrm>
            <a:off x="3337560" y="3520440"/>
            <a:ext cx="2468880" cy="868680"/>
          </a:xfrm>
          <a:prstGeom prst="roundRect">
            <a:avLst>
              <a:gd name="adj" fmla="val 8421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9" name="fact text 2"/>
          <p:cNvSpPr txBox="1"/>
          <p:nvPr/>
        </p:nvSpPr>
        <p:spPr>
          <a:xfrm>
            <a:off x="3520440" y="3566160"/>
            <a:ext cx="21488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Up to 26</a:t>
            </a:r>
            <a:endParaRPr lang="en-US" sz="2000" dirty="0"/>
          </a:p>
          <a:p>
            <a:pPr indent="0" marL="0">
              <a:buNone/>
            </a:pPr>
            <a:r>
              <a:rPr lang="en-US" sz="1100" dirty="0">
                <a:solidFill>
                  <a:schemeClr val="accent4"/>
                </a:solidFill>
              </a:rPr>
              <a:t>People led across four functions</a:t>
            </a:r>
            <a:endParaRPr lang="en-US" sz="2000" dirty="0"/>
          </a:p>
        </p:txBody>
      </p:sp>
      <p:sp>
        <p:nvSpPr>
          <p:cNvPr id="10" name="fact card 3"/>
          <p:cNvSpPr/>
          <p:nvPr/>
        </p:nvSpPr>
        <p:spPr>
          <a:xfrm>
            <a:off x="6035040" y="3520440"/>
            <a:ext cx="2468880" cy="868680"/>
          </a:xfrm>
          <a:prstGeom prst="roundRect">
            <a:avLst>
              <a:gd name="adj" fmla="val 8421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11" name="fact text 3"/>
          <p:cNvSpPr txBox="1"/>
          <p:nvPr/>
        </p:nvSpPr>
        <p:spPr>
          <a:xfrm>
            <a:off x="6217920" y="3566160"/>
            <a:ext cx="21488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3 ERP · 2 POS</a:t>
            </a:r>
            <a:endParaRPr lang="en-US" sz="2000" dirty="0"/>
          </a:p>
          <a:p>
            <a:pPr indent="0" marL="0">
              <a:buNone/>
            </a:pPr>
            <a:r>
              <a:rPr lang="en-US" sz="1100" dirty="0">
                <a:solidFill>
                  <a:schemeClr val="accent4"/>
                </a:solidFill>
              </a:rPr>
              <a:t>Systems worked across</a:t>
            </a:r>
            <a:endParaRPr lang="en-US" sz="2000" dirty="0"/>
          </a:p>
        </p:txBody>
      </p:sp>
      <p:sp>
        <p:nvSpPr>
          <p:cNvPr id="12" name="Text 10"/>
          <p:cNvSpPr txBox="1"/>
          <p:nvPr/>
        </p:nvSpPr>
        <p:spPr>
          <a:xfrm>
            <a:off x="640080" y="4617720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accent4"/>
                </a:solidFill>
              </a:rPr>
              <a:t>Amman, Jordan   ·   futxtech.com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Professional Identity &amp; Leadership Profile</a:t>
            </a:r>
            <a:endParaRPr lang="en-US" sz="3000" dirty="0"/>
          </a:p>
        </p:txBody>
      </p:sp>
      <p:sp>
        <p:nvSpPr>
          <p:cNvPr id="3" name="profile card"/>
          <p:cNvSpPr/>
          <p:nvPr/>
        </p:nvSpPr>
        <p:spPr>
          <a:xfrm>
            <a:off x="548640" y="1097280"/>
            <a:ext cx="3566160" cy="3474720"/>
          </a:xfrm>
          <a:prstGeom prst="roundRect">
            <a:avLst>
              <a:gd name="adj" fmla="val 210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profile text"/>
          <p:cNvSpPr txBox="1"/>
          <p:nvPr/>
        </p:nvSpPr>
        <p:spPr>
          <a:xfrm>
            <a:off x="777240" y="1280160"/>
            <a:ext cx="3108960" cy="3108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Technology leadership with a commercial lens</a:t>
            </a:r>
            <a:endParaRPr lang="en-US" sz="1600" dirty="0"/>
          </a:p>
          <a:p>
            <a:pPr indent="0" marL="0">
              <a:buNone/>
            </a:pPr>
            <a:r>
              <a:rPr lang="en-US" sz="600" dirty="0">
                <a:solidFill>
                  <a:srgbClr val="000000"/>
                </a:solidFill>
              </a:rPr>
              <a:t> 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Founder of FutureX Digital Solutions (2023) and its CEO since 2025, with delivery carried out by specialist teams.</a:t>
            </a:r>
            <a:endParaRPr lang="en-US" sz="1600" dirty="0"/>
          </a:p>
          <a:p>
            <a:pPr indent="0" marL="0">
              <a:buNone/>
            </a:pPr>
            <a:r>
              <a:rPr lang="en-US" sz="600" dirty="0">
                <a:solidFill>
                  <a:srgbClr val="000000"/>
                </a:solidFill>
              </a:rPr>
              <a:t> 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Working since 2010: customer service and sales, microfinance and field sales supervision, technical support and .NET/ERP development, then project, operations and company leadership. A practical link between client needs, business operations and technical delivery.</a:t>
            </a:r>
            <a:endParaRPr lang="en-US" sz="1600" dirty="0"/>
          </a:p>
        </p:txBody>
      </p:sp>
      <p:sp>
        <p:nvSpPr>
          <p:cNvPr id="5" name="pillar icon 1 circle"/>
          <p:cNvSpPr/>
          <p:nvPr/>
        </p:nvSpPr>
        <p:spPr>
          <a:xfrm>
            <a:off x="4389120" y="1143000"/>
            <a:ext cx="475488" cy="4754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6" name="pillar icon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7502" y="1271382"/>
            <a:ext cx="218724" cy="218724"/>
          </a:xfrm>
          <a:prstGeom prst="rect">
            <a:avLst/>
          </a:prstGeom>
        </p:spPr>
      </p:pic>
      <p:sp>
        <p:nvSpPr>
          <p:cNvPr id="7" name="pillar 1"/>
          <p:cNvSpPr txBox="1"/>
          <p:nvPr/>
        </p:nvSpPr>
        <p:spPr>
          <a:xfrm>
            <a:off x="4983480" y="1097280"/>
            <a:ext cx="3611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Executive Leadership &amp; Business Operations</a:t>
            </a:r>
            <a:endParaRPr lang="en-US" sz="1300" dirty="0"/>
          </a:p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Corporate strategy · Operational planning · Cross-functional teams · Performance follow-up</a:t>
            </a:r>
            <a:endParaRPr lang="en-US" sz="1300" dirty="0"/>
          </a:p>
        </p:txBody>
      </p:sp>
      <p:sp>
        <p:nvSpPr>
          <p:cNvPr id="8" name="pillar icon 2 circle"/>
          <p:cNvSpPr/>
          <p:nvPr/>
        </p:nvSpPr>
        <p:spPr>
          <a:xfrm>
            <a:off x="4389120" y="1837944"/>
            <a:ext cx="475488" cy="4754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9" name="pillar icon 2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7502" y="1966326"/>
            <a:ext cx="218724" cy="218724"/>
          </a:xfrm>
          <a:prstGeom prst="rect">
            <a:avLst/>
          </a:prstGeom>
        </p:spPr>
      </p:pic>
      <p:sp>
        <p:nvSpPr>
          <p:cNvPr id="10" name="pillar 2"/>
          <p:cNvSpPr txBox="1"/>
          <p:nvPr/>
        </p:nvSpPr>
        <p:spPr>
          <a:xfrm>
            <a:off x="4983480" y="1792224"/>
            <a:ext cx="3611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Technology Strategy &amp; Digital Transformation</a:t>
            </a:r>
            <a:endParaRPr lang="en-US" sz="1300" dirty="0"/>
          </a:p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ERP &amp; SaaS · System architecture oversight · API integration · AI &amp; automation</a:t>
            </a:r>
            <a:endParaRPr lang="en-US" sz="1300" dirty="0"/>
          </a:p>
        </p:txBody>
      </p:sp>
      <p:sp>
        <p:nvSpPr>
          <p:cNvPr id="11" name="pillar icon 3 circle"/>
          <p:cNvSpPr/>
          <p:nvPr/>
        </p:nvSpPr>
        <p:spPr>
          <a:xfrm>
            <a:off x="4389120" y="2532888"/>
            <a:ext cx="475488" cy="4754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2" name="pillar icon 3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502" y="2661270"/>
            <a:ext cx="218724" cy="218724"/>
          </a:xfrm>
          <a:prstGeom prst="rect">
            <a:avLst/>
          </a:prstGeom>
        </p:spPr>
      </p:pic>
      <p:sp>
        <p:nvSpPr>
          <p:cNvPr id="13" name="pillar 3"/>
          <p:cNvSpPr txBox="1"/>
          <p:nvPr/>
        </p:nvSpPr>
        <p:spPr>
          <a:xfrm>
            <a:off x="4983480" y="2487168"/>
            <a:ext cx="3611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Project, Program &amp; Product Management</a:t>
            </a:r>
            <a:endParaRPr lang="en-US" sz="1300" dirty="0"/>
          </a:p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Product lifecycle · SRS &amp; BRD · Agile &amp; Waterfall delivery · QA &amp; release</a:t>
            </a:r>
            <a:endParaRPr lang="en-US" sz="1300" dirty="0"/>
          </a:p>
        </p:txBody>
      </p:sp>
      <p:sp>
        <p:nvSpPr>
          <p:cNvPr id="14" name="pillar icon 4 circle"/>
          <p:cNvSpPr/>
          <p:nvPr/>
        </p:nvSpPr>
        <p:spPr>
          <a:xfrm>
            <a:off x="4389120" y="3227832"/>
            <a:ext cx="475488" cy="4754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5" name="pillar icon 4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7502" y="3356214"/>
            <a:ext cx="218724" cy="218724"/>
          </a:xfrm>
          <a:prstGeom prst="rect">
            <a:avLst/>
          </a:prstGeom>
        </p:spPr>
      </p:pic>
      <p:sp>
        <p:nvSpPr>
          <p:cNvPr id="16" name="pillar 4"/>
          <p:cNvSpPr txBox="1"/>
          <p:nvPr/>
        </p:nvSpPr>
        <p:spPr>
          <a:xfrm>
            <a:off x="4983480" y="3182112"/>
            <a:ext cx="3611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Sales, Marketing &amp; Commercial Growth</a:t>
            </a:r>
            <a:endParaRPr lang="en-US" sz="1300" dirty="0"/>
          </a:p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Sales operations in technology companies · Client needs analysis · Digital marketing operations · Proposals &amp; pricing</a:t>
            </a:r>
            <a:endParaRPr lang="en-US" sz="1300" dirty="0"/>
          </a:p>
        </p:txBody>
      </p:sp>
      <p:sp>
        <p:nvSpPr>
          <p:cNvPr id="17" name="pillar icon 5 circle"/>
          <p:cNvSpPr/>
          <p:nvPr/>
        </p:nvSpPr>
        <p:spPr>
          <a:xfrm>
            <a:off x="4389120" y="3922776"/>
            <a:ext cx="475488" cy="4754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18" name="pillar icon 5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7502" y="4051158"/>
            <a:ext cx="218724" cy="218724"/>
          </a:xfrm>
          <a:prstGeom prst="rect">
            <a:avLst/>
          </a:prstGeom>
        </p:spPr>
      </p:pic>
      <p:sp>
        <p:nvSpPr>
          <p:cNvPr id="19" name="pillar 5"/>
          <p:cNvSpPr txBox="1"/>
          <p:nvPr/>
        </p:nvSpPr>
        <p:spPr>
          <a:xfrm>
            <a:off x="4983480" y="3877056"/>
            <a:ext cx="36118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Business Development &amp; Strategic Partnerships</a:t>
            </a:r>
            <a:endParaRPr lang="en-US" sz="1300" dirty="0"/>
          </a:p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Idea-to-project planning · Business requirements · Go-to-market coordination · Client &amp; partner relationships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Career Journey</a:t>
            </a:r>
            <a:endParaRPr lang="en-US" sz="3000" dirty="0"/>
          </a:p>
        </p:txBody>
      </p:sp>
      <p:sp>
        <p:nvSpPr>
          <p:cNvPr id="3" name="timeline axis"/>
          <p:cNvSpPr/>
          <p:nvPr/>
        </p:nvSpPr>
        <p:spPr>
          <a:xfrm>
            <a:off x="1033272" y="1737360"/>
            <a:ext cx="6858000" cy="0"/>
          </a:xfrm>
          <a:prstGeom prst="line">
            <a:avLst/>
          </a:prstGeom>
          <a:noFill/>
          <a:ln w="25400">
            <a:solidFill>
              <a:schemeClr val="accent6"/>
            </a:solidFill>
            <a:prstDash val="solid"/>
          </a:ln>
        </p:spPr>
      </p:sp>
      <p:sp>
        <p:nvSpPr>
          <p:cNvPr id="4" name="milestone 2018"/>
          <p:cNvSpPr/>
          <p:nvPr/>
        </p:nvSpPr>
        <p:spPr>
          <a:xfrm>
            <a:off x="896112" y="1600200"/>
            <a:ext cx="274320" cy="274320"/>
          </a:xfrm>
          <a:prstGeom prst="ellipse">
            <a:avLst/>
          </a:prstGeom>
          <a:solidFill>
            <a:schemeClr val="tx2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6217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2018</a:t>
            </a:r>
            <a:endParaRPr lang="en-US" sz="1800" dirty="0"/>
          </a:p>
        </p:txBody>
      </p:sp>
      <p:sp>
        <p:nvSpPr>
          <p:cNvPr id="6" name="milestone card 2018"/>
          <p:cNvSpPr/>
          <p:nvPr/>
        </p:nvSpPr>
        <p:spPr>
          <a:xfrm>
            <a:off x="5486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7" name="milestone text 2018"/>
          <p:cNvSpPr txBox="1"/>
          <p:nvPr/>
        </p:nvSpPr>
        <p:spPr>
          <a:xfrm>
            <a:off x="6400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2"/>
                </a:solidFill>
              </a:rPr>
              <a:t>Independent Consulting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tx1"/>
                </a:solidFill>
              </a:rPr>
              <a:t>Freelance technology consulting and project work begins</a:t>
            </a:r>
            <a:endParaRPr lang="en-US" sz="1200" dirty="0"/>
          </a:p>
        </p:txBody>
      </p:sp>
      <p:sp>
        <p:nvSpPr>
          <p:cNvPr id="8" name="milestone 2019"/>
          <p:cNvSpPr/>
          <p:nvPr/>
        </p:nvSpPr>
        <p:spPr>
          <a:xfrm>
            <a:off x="2267712" y="1600200"/>
            <a:ext cx="274320" cy="274320"/>
          </a:xfrm>
          <a:prstGeom prst="ellipse">
            <a:avLst/>
          </a:prstGeom>
          <a:solidFill>
            <a:schemeClr val="tx2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19933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2019</a:t>
            </a:r>
            <a:endParaRPr lang="en-US" sz="1800" dirty="0"/>
          </a:p>
        </p:txBody>
      </p:sp>
      <p:sp>
        <p:nvSpPr>
          <p:cNvPr id="10" name="milestone card 2019"/>
          <p:cNvSpPr/>
          <p:nvPr/>
        </p:nvSpPr>
        <p:spPr>
          <a:xfrm>
            <a:off x="19202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1" name="milestone text 2019"/>
          <p:cNvSpPr txBox="1"/>
          <p:nvPr/>
        </p:nvSpPr>
        <p:spPr>
          <a:xfrm>
            <a:off x="20116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2"/>
                </a:solidFill>
              </a:rPr>
              <a:t>Sales &amp; Finance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tx1"/>
                </a:solidFill>
              </a:rPr>
              <a:t>Trainee at Atyab, promoted to Area Supervisor &amp; Sales Officer (2021) · Loan Officer, Al Ameen (2019–2020)</a:t>
            </a:r>
            <a:endParaRPr lang="en-US" sz="1200" dirty="0"/>
          </a:p>
        </p:txBody>
      </p:sp>
      <p:sp>
        <p:nvSpPr>
          <p:cNvPr id="12" name="milestone 2021"/>
          <p:cNvSpPr/>
          <p:nvPr/>
        </p:nvSpPr>
        <p:spPr>
          <a:xfrm>
            <a:off x="3639312" y="1600200"/>
            <a:ext cx="274320" cy="274320"/>
          </a:xfrm>
          <a:prstGeom prst="ellipse">
            <a:avLst/>
          </a:prstGeom>
          <a:solidFill>
            <a:schemeClr val="tx2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3649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2021</a:t>
            </a:r>
            <a:endParaRPr lang="en-US" sz="1800" dirty="0"/>
          </a:p>
        </p:txBody>
      </p:sp>
      <p:sp>
        <p:nvSpPr>
          <p:cNvPr id="14" name="milestone card 2021"/>
          <p:cNvSpPr/>
          <p:nvPr/>
        </p:nvSpPr>
        <p:spPr>
          <a:xfrm>
            <a:off x="32918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5" name="milestone text 2021"/>
          <p:cNvSpPr txBox="1"/>
          <p:nvPr/>
        </p:nvSpPr>
        <p:spPr>
          <a:xfrm>
            <a:off x="33832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2"/>
                </a:solidFill>
              </a:rPr>
              <a:t>Finance &amp; Support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tx1"/>
                </a:solidFill>
              </a:rPr>
              <a:t>Loan Officer, Al Ahlyea · Technical Support, R&amp;M (2021–2023), part-time then full-time</a:t>
            </a:r>
            <a:endParaRPr lang="en-US" sz="1200" dirty="0"/>
          </a:p>
        </p:txBody>
      </p:sp>
      <p:sp>
        <p:nvSpPr>
          <p:cNvPr id="16" name="milestone 2023"/>
          <p:cNvSpPr/>
          <p:nvPr/>
        </p:nvSpPr>
        <p:spPr>
          <a:xfrm>
            <a:off x="5010912" y="1600200"/>
            <a:ext cx="274320" cy="274320"/>
          </a:xfrm>
          <a:prstGeom prst="ellipse">
            <a:avLst/>
          </a:prstGeom>
          <a:solidFill>
            <a:schemeClr val="tx2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47365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2023</a:t>
            </a:r>
            <a:endParaRPr lang="en-US" sz="1800" dirty="0"/>
          </a:p>
        </p:txBody>
      </p:sp>
      <p:sp>
        <p:nvSpPr>
          <p:cNvPr id="18" name="milestone card 2023"/>
          <p:cNvSpPr/>
          <p:nvPr/>
        </p:nvSpPr>
        <p:spPr>
          <a:xfrm>
            <a:off x="46634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9" name="milestone text 2023"/>
          <p:cNvSpPr txBox="1"/>
          <p:nvPr/>
        </p:nvSpPr>
        <p:spPr>
          <a:xfrm>
            <a:off x="47548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2"/>
                </a:solidFill>
              </a:rPr>
              <a:t>Founder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tx1"/>
                </a:solidFill>
              </a:rPr>
              <a:t>Founded FutureX Digital Solutions · Point ERP contract (2023–2024)</a:t>
            </a:r>
            <a:endParaRPr lang="en-US" sz="1200" dirty="0"/>
          </a:p>
        </p:txBody>
      </p:sp>
      <p:sp>
        <p:nvSpPr>
          <p:cNvPr id="20" name="milestone 2024"/>
          <p:cNvSpPr/>
          <p:nvPr/>
        </p:nvSpPr>
        <p:spPr>
          <a:xfrm>
            <a:off x="6382512" y="1600200"/>
            <a:ext cx="274320" cy="274320"/>
          </a:xfrm>
          <a:prstGeom prst="ellipse">
            <a:avLst/>
          </a:prstGeom>
          <a:solidFill>
            <a:schemeClr val="tx2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61081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2024</a:t>
            </a:r>
            <a:endParaRPr lang="en-US" sz="1800" dirty="0"/>
          </a:p>
        </p:txBody>
      </p:sp>
      <p:sp>
        <p:nvSpPr>
          <p:cNvPr id="22" name="milestone card 2024"/>
          <p:cNvSpPr/>
          <p:nvPr/>
        </p:nvSpPr>
        <p:spPr>
          <a:xfrm>
            <a:off x="60350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3" name="milestone text 2024"/>
          <p:cNvSpPr txBox="1"/>
          <p:nvPr/>
        </p:nvSpPr>
        <p:spPr>
          <a:xfrm>
            <a:off x="61264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2"/>
                </a:solidFill>
              </a:rPr>
              <a:t>ERP &amp; IT Leadership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tx1"/>
                </a:solidFill>
              </a:rPr>
              <a:t>Cloud ERP &amp; .NET, Binary Digits · Head of IT, Fifty Five, with sales responsibilities</a:t>
            </a:r>
            <a:endParaRPr lang="en-US" sz="1200" dirty="0"/>
          </a:p>
        </p:txBody>
      </p:sp>
      <p:sp>
        <p:nvSpPr>
          <p:cNvPr id="24" name="milestone 2025"/>
          <p:cNvSpPr/>
          <p:nvPr/>
        </p:nvSpPr>
        <p:spPr>
          <a:xfrm>
            <a:off x="7754112" y="1600200"/>
            <a:ext cx="274320" cy="27432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7479792" y="1097280"/>
            <a:ext cx="822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2025</a:t>
            </a:r>
            <a:endParaRPr lang="en-US" sz="1800" dirty="0"/>
          </a:p>
        </p:txBody>
      </p:sp>
      <p:sp>
        <p:nvSpPr>
          <p:cNvPr id="26" name="milestone card 2025"/>
          <p:cNvSpPr/>
          <p:nvPr/>
        </p:nvSpPr>
        <p:spPr>
          <a:xfrm>
            <a:off x="7406640" y="2103120"/>
            <a:ext cx="1234440" cy="1965960"/>
          </a:xfrm>
          <a:prstGeom prst="roundRect">
            <a:avLst>
              <a:gd name="adj" fmla="val 5926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27" name="milestone text 2025"/>
          <p:cNvSpPr txBox="1"/>
          <p:nvPr/>
        </p:nvSpPr>
        <p:spPr>
          <a:xfrm>
            <a:off x="7498080" y="2194560"/>
            <a:ext cx="105156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CEO &amp; Operations</a:t>
            </a:r>
            <a:endParaRPr lang="en-US" sz="1200" dirty="0"/>
          </a:p>
          <a:p>
            <a:pPr indent="0" marL="0">
              <a:buNone/>
            </a:pPr>
            <a:r>
              <a:rPr lang="en-US" sz="4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000" dirty="0">
                <a:solidFill>
                  <a:schemeClr val="accent4"/>
                </a:solidFill>
              </a:rPr>
              <a:t>CEO, FutureX · Project Manager to Head of Operations, MEEC (2025–2026)</a:t>
            </a:r>
            <a:endParaRPr lang="en-US" sz="1200" dirty="0"/>
          </a:p>
        </p:txBody>
      </p:sp>
      <p:sp>
        <p:nvSpPr>
          <p:cNvPr id="28" name="phases"/>
          <p:cNvSpPr txBox="1"/>
          <p:nvPr/>
        </p:nvSpPr>
        <p:spPr>
          <a:xfrm>
            <a:off x="548640" y="4224528"/>
            <a:ext cx="8046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Sales &amp; financial services</a:t>
            </a:r>
            <a:pPr algn="ctr" indent="0" marL="0">
              <a:buNone/>
            </a:pPr>
            <a:r>
              <a:rPr lang="en-US" sz="1300" dirty="0">
                <a:solidFill>
                  <a:schemeClr val="accent1"/>
                </a:solidFill>
              </a:rPr>
              <a:t>   →   </a:t>
            </a:r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Technical foundation</a:t>
            </a:r>
            <a:pPr algn="ctr" indent="0" marL="0">
              <a:buNone/>
            </a:pPr>
            <a:r>
              <a:rPr lang="en-US" sz="1300" dirty="0">
                <a:solidFill>
                  <a:schemeClr val="accent1"/>
                </a:solidFill>
              </a:rPr>
              <a:t>   →   </a:t>
            </a:r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Commercial &amp; executive leadership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Executive &amp; Business Leadership</a:t>
            </a:r>
            <a:endParaRPr lang="en-US" sz="3000" dirty="0"/>
          </a:p>
        </p:txBody>
      </p:sp>
      <p:sp>
        <p:nvSpPr>
          <p:cNvPr id="3" name="stat 1"/>
          <p:cNvSpPr txBox="1"/>
          <p:nvPr/>
        </p:nvSpPr>
        <p:spPr>
          <a:xfrm>
            <a:off x="548640" y="1005840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26</a:t>
            </a:r>
            <a:endParaRPr lang="en-US" sz="4400" dirty="0"/>
          </a:p>
        </p:txBody>
      </p:sp>
      <p:sp>
        <p:nvSpPr>
          <p:cNvPr id="4" name="stat label 1"/>
          <p:cNvSpPr txBox="1"/>
          <p:nvPr/>
        </p:nvSpPr>
        <p:spPr>
          <a:xfrm>
            <a:off x="548640" y="1691640"/>
            <a:ext cx="1874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3"/>
                </a:solidFill>
              </a:rPr>
              <a:t>people led at peak</a:t>
            </a:r>
            <a:endParaRPr lang="en-US" sz="1100" dirty="0"/>
          </a:p>
        </p:txBody>
      </p:sp>
      <p:sp>
        <p:nvSpPr>
          <p:cNvPr id="5" name="stat 2"/>
          <p:cNvSpPr txBox="1"/>
          <p:nvPr/>
        </p:nvSpPr>
        <p:spPr>
          <a:xfrm>
            <a:off x="2606040" y="1005840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4400" dirty="0"/>
          </a:p>
        </p:txBody>
      </p:sp>
      <p:sp>
        <p:nvSpPr>
          <p:cNvPr id="6" name="stat label 2"/>
          <p:cNvSpPr txBox="1"/>
          <p:nvPr/>
        </p:nvSpPr>
        <p:spPr>
          <a:xfrm>
            <a:off x="2606040" y="1691640"/>
            <a:ext cx="1874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3"/>
                </a:solidFill>
              </a:rPr>
              <a:t>functions led: development, marketing, sales, operations</a:t>
            </a:r>
            <a:endParaRPr lang="en-US" sz="1100" dirty="0"/>
          </a:p>
        </p:txBody>
      </p:sp>
      <p:sp>
        <p:nvSpPr>
          <p:cNvPr id="7" name="stat 3"/>
          <p:cNvSpPr txBox="1"/>
          <p:nvPr/>
        </p:nvSpPr>
        <p:spPr>
          <a:xfrm>
            <a:off x="4663440" y="1005840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4400" dirty="0"/>
          </a:p>
        </p:txBody>
      </p:sp>
      <p:sp>
        <p:nvSpPr>
          <p:cNvPr id="8" name="stat label 3"/>
          <p:cNvSpPr txBox="1"/>
          <p:nvPr/>
        </p:nvSpPr>
        <p:spPr>
          <a:xfrm>
            <a:off x="4663440" y="1691640"/>
            <a:ext cx="1874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3"/>
                </a:solidFill>
              </a:rPr>
              <a:t>ERP systems</a:t>
            </a:r>
            <a:endParaRPr lang="en-US" sz="1100" dirty="0"/>
          </a:p>
        </p:txBody>
      </p:sp>
      <p:sp>
        <p:nvSpPr>
          <p:cNvPr id="9" name="stat 4"/>
          <p:cNvSpPr txBox="1"/>
          <p:nvPr/>
        </p:nvSpPr>
        <p:spPr>
          <a:xfrm>
            <a:off x="6720840" y="1005840"/>
            <a:ext cx="1874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4400" dirty="0"/>
          </a:p>
        </p:txBody>
      </p:sp>
      <p:sp>
        <p:nvSpPr>
          <p:cNvPr id="10" name="stat label 4"/>
          <p:cNvSpPr txBox="1"/>
          <p:nvPr/>
        </p:nvSpPr>
        <p:spPr>
          <a:xfrm>
            <a:off x="6720840" y="1691640"/>
            <a:ext cx="1874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accent3"/>
                </a:solidFill>
              </a:rPr>
              <a:t>POS solutions</a:t>
            </a:r>
            <a:endParaRPr lang="en-US" sz="1100" dirty="0"/>
          </a:p>
        </p:txBody>
      </p:sp>
      <p:sp>
        <p:nvSpPr>
          <p:cNvPr id="11" name="role card 1"/>
          <p:cNvSpPr/>
          <p:nvPr/>
        </p:nvSpPr>
        <p:spPr>
          <a:xfrm>
            <a:off x="548640" y="2377440"/>
            <a:ext cx="3931920" cy="2194560"/>
          </a:xfrm>
          <a:prstGeom prst="roundRect">
            <a:avLst>
              <a:gd name="adj" fmla="val 3333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12" name="role head 1"/>
          <p:cNvSpPr txBox="1"/>
          <p:nvPr/>
        </p:nvSpPr>
        <p:spPr>
          <a:xfrm>
            <a:off x="777240" y="2487168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Chief Executive Officer</a:t>
            </a:r>
            <a:endParaRPr lang="en-US" sz="1600" dirty="0"/>
          </a:p>
          <a:p>
            <a:pPr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FutureX · 2025 – Present · Founder since 2023</a:t>
            </a:r>
            <a:endParaRPr lang="en-US" sz="1600" dirty="0"/>
          </a:p>
        </p:txBody>
      </p:sp>
      <p:sp>
        <p:nvSpPr>
          <p:cNvPr id="13" name="role bullets 1"/>
          <p:cNvSpPr txBox="1"/>
          <p:nvPr/>
        </p:nvSpPr>
        <p:spPr>
          <a:xfrm>
            <a:off x="777240" y="3154680"/>
            <a:ext cx="352044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Set company priorities and operating decisions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Oversee product development and client projects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bg1"/>
                </a:solidFill>
              </a:rPr>
              <a:t>Established the digital marketing department</a:t>
            </a:r>
            <a:endParaRPr lang="en-US" sz="1300" dirty="0"/>
          </a:p>
        </p:txBody>
      </p:sp>
      <p:sp>
        <p:nvSpPr>
          <p:cNvPr id="14" name="role card 2"/>
          <p:cNvSpPr/>
          <p:nvPr/>
        </p:nvSpPr>
        <p:spPr>
          <a:xfrm>
            <a:off x="4663440" y="2377440"/>
            <a:ext cx="3931920" cy="219456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5" name="role head 2"/>
          <p:cNvSpPr txBox="1"/>
          <p:nvPr/>
        </p:nvSpPr>
        <p:spPr>
          <a:xfrm>
            <a:off x="4892040" y="2487168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Head of Operations</a:t>
            </a:r>
            <a:endParaRPr lang="en-US" sz="1600" dirty="0"/>
          </a:p>
          <a:p>
            <a:pPr indent="0" marL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Middle East E-Commerce · 2025 – 2026</a:t>
            </a:r>
            <a:endParaRPr lang="en-US" sz="1600" dirty="0"/>
          </a:p>
        </p:txBody>
      </p:sp>
      <p:sp>
        <p:nvSpPr>
          <p:cNvPr id="16" name="role bullets 2"/>
          <p:cNvSpPr txBox="1"/>
          <p:nvPr/>
        </p:nvSpPr>
        <p:spPr>
          <a:xfrm>
            <a:off x="4892040" y="3154680"/>
            <a:ext cx="352044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tx1"/>
                </a:solidFill>
              </a:rPr>
              <a:t>Moved from Project Manager within three months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tx1"/>
                </a:solidFill>
              </a:rPr>
              <a:t>Execution planning and day-to-day operational decisions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chemeClr val="tx1"/>
                </a:solidFill>
              </a:rPr>
              <a:t>Coordinated backend, mobile and community-system teams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Technology &amp; Product Portfolio</a:t>
            </a:r>
            <a:endParaRPr lang="en-US" sz="3000" dirty="0"/>
          </a:p>
        </p:txBody>
      </p:sp>
      <p:sp>
        <p:nvSpPr>
          <p:cNvPr id="3" name="product card 1"/>
          <p:cNvSpPr/>
          <p:nvPr/>
        </p:nvSpPr>
        <p:spPr>
          <a:xfrm>
            <a:off x="548640" y="105156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product name 1"/>
          <p:cNvSpPr txBox="1"/>
          <p:nvPr/>
        </p:nvSpPr>
        <p:spPr>
          <a:xfrm>
            <a:off x="713232" y="118872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FutureX ERP</a:t>
            </a:r>
            <a:endParaRPr lang="en-US" sz="1300" dirty="0"/>
          </a:p>
        </p:txBody>
      </p:sp>
      <p:sp>
        <p:nvSpPr>
          <p:cNvPr id="5" name="status pill 1"/>
          <p:cNvSpPr/>
          <p:nvPr/>
        </p:nvSpPr>
        <p:spPr>
          <a:xfrm>
            <a:off x="713232" y="170992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status 1"/>
          <p:cNvSpPr txBox="1"/>
          <p:nvPr/>
        </p:nvSpPr>
        <p:spPr>
          <a:xfrm>
            <a:off x="713232" y="170992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CLOUD ERP</a:t>
            </a:r>
            <a:endParaRPr lang="en-US" sz="900" dirty="0"/>
          </a:p>
        </p:txBody>
      </p:sp>
      <p:sp>
        <p:nvSpPr>
          <p:cNvPr id="7" name="product desc 1"/>
          <p:cNvSpPr txBox="1"/>
          <p:nvPr/>
        </p:nvSpPr>
        <p:spPr>
          <a:xfrm>
            <a:off x="713232" y="202082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Cloud ERP built with Laravel and React</a:t>
            </a:r>
            <a:endParaRPr lang="en-US" sz="1050" dirty="0"/>
          </a:p>
        </p:txBody>
      </p:sp>
      <p:sp>
        <p:nvSpPr>
          <p:cNvPr id="8" name="product card 2"/>
          <p:cNvSpPr/>
          <p:nvPr/>
        </p:nvSpPr>
        <p:spPr>
          <a:xfrm>
            <a:off x="2606040" y="105156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9" name="product name 2"/>
          <p:cNvSpPr txBox="1"/>
          <p:nvPr/>
        </p:nvSpPr>
        <p:spPr>
          <a:xfrm>
            <a:off x="2770632" y="118872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Point ERP / Super Point ERP</a:t>
            </a:r>
            <a:endParaRPr lang="en-US" sz="1300" dirty="0"/>
          </a:p>
        </p:txBody>
      </p:sp>
      <p:sp>
        <p:nvSpPr>
          <p:cNvPr id="10" name="status pill 2"/>
          <p:cNvSpPr/>
          <p:nvPr/>
        </p:nvSpPr>
        <p:spPr>
          <a:xfrm>
            <a:off x="2770632" y="170992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status 2"/>
          <p:cNvSpPr txBox="1"/>
          <p:nvPr/>
        </p:nvSpPr>
        <p:spPr>
          <a:xfrm>
            <a:off x="2770632" y="170992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DESKTOP ERP</a:t>
            </a:r>
            <a:endParaRPr lang="en-US" sz="900" dirty="0"/>
          </a:p>
        </p:txBody>
      </p:sp>
      <p:sp>
        <p:nvSpPr>
          <p:cNvPr id="12" name="product desc 2"/>
          <p:cNvSpPr txBox="1"/>
          <p:nvPr/>
        </p:nvSpPr>
        <p:spPr>
          <a:xfrm>
            <a:off x="2770632" y="202082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Desktop ERP on .NET with C# and Visual Basic</a:t>
            </a:r>
            <a:endParaRPr lang="en-US" sz="1050" dirty="0"/>
          </a:p>
        </p:txBody>
      </p:sp>
      <p:sp>
        <p:nvSpPr>
          <p:cNvPr id="13" name="product card 3"/>
          <p:cNvSpPr/>
          <p:nvPr/>
        </p:nvSpPr>
        <p:spPr>
          <a:xfrm>
            <a:off x="4663440" y="105156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4" name="product name 3"/>
          <p:cNvSpPr txBox="1"/>
          <p:nvPr/>
        </p:nvSpPr>
        <p:spPr>
          <a:xfrm>
            <a:off x="4828032" y="118872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Binary Digits ERP</a:t>
            </a:r>
            <a:endParaRPr lang="en-US" sz="1300" dirty="0"/>
          </a:p>
        </p:txBody>
      </p:sp>
      <p:sp>
        <p:nvSpPr>
          <p:cNvPr id="15" name="status pill 3"/>
          <p:cNvSpPr/>
          <p:nvPr/>
        </p:nvSpPr>
        <p:spPr>
          <a:xfrm>
            <a:off x="4828032" y="170992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status 3"/>
          <p:cNvSpPr txBox="1"/>
          <p:nvPr/>
        </p:nvSpPr>
        <p:spPr>
          <a:xfrm>
            <a:off x="4828032" y="170992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CLOUD ERP</a:t>
            </a:r>
            <a:endParaRPr lang="en-US" sz="900" dirty="0"/>
          </a:p>
        </p:txBody>
      </p:sp>
      <p:sp>
        <p:nvSpPr>
          <p:cNvPr id="17" name="product desc 3"/>
          <p:cNvSpPr txBox="1"/>
          <p:nvPr/>
        </p:nvSpPr>
        <p:spPr>
          <a:xfrm>
            <a:off x="4828032" y="202082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Cloud ERP built on .NET</a:t>
            </a:r>
            <a:endParaRPr lang="en-US" sz="1050" dirty="0"/>
          </a:p>
        </p:txBody>
      </p:sp>
      <p:sp>
        <p:nvSpPr>
          <p:cNvPr id="18" name="product card 4"/>
          <p:cNvSpPr/>
          <p:nvPr/>
        </p:nvSpPr>
        <p:spPr>
          <a:xfrm>
            <a:off x="6720840" y="105156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9" name="product name 4"/>
          <p:cNvSpPr txBox="1"/>
          <p:nvPr/>
        </p:nvSpPr>
        <p:spPr>
          <a:xfrm>
            <a:off x="6885432" y="118872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XPOS</a:t>
            </a:r>
            <a:endParaRPr lang="en-US" sz="1300" dirty="0"/>
          </a:p>
        </p:txBody>
      </p:sp>
      <p:sp>
        <p:nvSpPr>
          <p:cNvPr id="20" name="status pill 4"/>
          <p:cNvSpPr/>
          <p:nvPr/>
        </p:nvSpPr>
        <p:spPr>
          <a:xfrm>
            <a:off x="6885432" y="170992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status 4"/>
          <p:cNvSpPr txBox="1"/>
          <p:nvPr/>
        </p:nvSpPr>
        <p:spPr>
          <a:xfrm>
            <a:off x="6885432" y="170992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POINT OF SALE</a:t>
            </a:r>
            <a:endParaRPr lang="en-US" sz="900" dirty="0"/>
          </a:p>
        </p:txBody>
      </p:sp>
      <p:sp>
        <p:nvSpPr>
          <p:cNvPr id="22" name="product desc 4"/>
          <p:cNvSpPr txBox="1"/>
          <p:nvPr/>
        </p:nvSpPr>
        <p:spPr>
          <a:xfrm>
            <a:off x="6885432" y="202082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Point-of-sale system for sales transactions</a:t>
            </a:r>
            <a:endParaRPr lang="en-US" sz="1050" dirty="0"/>
          </a:p>
        </p:txBody>
      </p:sp>
      <p:sp>
        <p:nvSpPr>
          <p:cNvPr id="23" name="product card 5"/>
          <p:cNvSpPr/>
          <p:nvPr/>
        </p:nvSpPr>
        <p:spPr>
          <a:xfrm>
            <a:off x="548640" y="283464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4" name="product name 5"/>
          <p:cNvSpPr txBox="1"/>
          <p:nvPr/>
        </p:nvSpPr>
        <p:spPr>
          <a:xfrm>
            <a:off x="713232" y="297180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NEXA</a:t>
            </a:r>
            <a:endParaRPr lang="en-US" sz="1300" dirty="0"/>
          </a:p>
        </p:txBody>
      </p:sp>
      <p:sp>
        <p:nvSpPr>
          <p:cNvPr id="25" name="status pill 5"/>
          <p:cNvSpPr/>
          <p:nvPr/>
        </p:nvSpPr>
        <p:spPr>
          <a:xfrm>
            <a:off x="713232" y="349300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6" name="status 5"/>
          <p:cNvSpPr txBox="1"/>
          <p:nvPr/>
        </p:nvSpPr>
        <p:spPr>
          <a:xfrm>
            <a:off x="713232" y="349300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E-COMMERCE</a:t>
            </a:r>
            <a:endParaRPr lang="en-US" sz="900" dirty="0"/>
          </a:p>
        </p:txBody>
      </p:sp>
      <p:sp>
        <p:nvSpPr>
          <p:cNvPr id="27" name="product desc 5"/>
          <p:cNvSpPr txBox="1"/>
          <p:nvPr/>
        </p:nvSpPr>
        <p:spPr>
          <a:xfrm>
            <a:off x="713232" y="380390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Multi-vendor e-commerce marketplace</a:t>
            </a:r>
            <a:endParaRPr lang="en-US" sz="1050" dirty="0"/>
          </a:p>
        </p:txBody>
      </p:sp>
      <p:sp>
        <p:nvSpPr>
          <p:cNvPr id="28" name="product card 6"/>
          <p:cNvSpPr/>
          <p:nvPr/>
        </p:nvSpPr>
        <p:spPr>
          <a:xfrm>
            <a:off x="2606040" y="283464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9" name="product name 6"/>
          <p:cNvSpPr txBox="1"/>
          <p:nvPr/>
        </p:nvSpPr>
        <p:spPr>
          <a:xfrm>
            <a:off x="2770632" y="297180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Tigree</a:t>
            </a:r>
            <a:endParaRPr lang="en-US" sz="1300" dirty="0"/>
          </a:p>
        </p:txBody>
      </p:sp>
      <p:sp>
        <p:nvSpPr>
          <p:cNvPr id="30" name="status pill 6"/>
          <p:cNvSpPr/>
          <p:nvPr/>
        </p:nvSpPr>
        <p:spPr>
          <a:xfrm>
            <a:off x="2770632" y="349300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1" name="status 6"/>
          <p:cNvSpPr txBox="1"/>
          <p:nvPr/>
        </p:nvSpPr>
        <p:spPr>
          <a:xfrm>
            <a:off x="2770632" y="349300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FOOD DELIVERY</a:t>
            </a:r>
            <a:endParaRPr lang="en-US" sz="900" dirty="0"/>
          </a:p>
        </p:txBody>
      </p:sp>
      <p:sp>
        <p:nvSpPr>
          <p:cNvPr id="32" name="product desc 6"/>
          <p:cNvSpPr txBox="1"/>
          <p:nvPr/>
        </p:nvSpPr>
        <p:spPr>
          <a:xfrm>
            <a:off x="2770632" y="380390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Food ordering and delivery platform</a:t>
            </a:r>
            <a:endParaRPr lang="en-US" sz="1050" dirty="0"/>
          </a:p>
        </p:txBody>
      </p:sp>
      <p:sp>
        <p:nvSpPr>
          <p:cNvPr id="33" name="product card 7"/>
          <p:cNvSpPr/>
          <p:nvPr/>
        </p:nvSpPr>
        <p:spPr>
          <a:xfrm>
            <a:off x="4663440" y="283464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34" name="product name 7"/>
          <p:cNvSpPr txBox="1"/>
          <p:nvPr/>
        </p:nvSpPr>
        <p:spPr>
          <a:xfrm>
            <a:off x="4828032" y="297180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Glogo</a:t>
            </a:r>
            <a:endParaRPr lang="en-US" sz="1300" dirty="0"/>
          </a:p>
        </p:txBody>
      </p:sp>
      <p:sp>
        <p:nvSpPr>
          <p:cNvPr id="35" name="status pill 7"/>
          <p:cNvSpPr/>
          <p:nvPr/>
        </p:nvSpPr>
        <p:spPr>
          <a:xfrm>
            <a:off x="4828032" y="349300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6" name="status 7"/>
          <p:cNvSpPr txBox="1"/>
          <p:nvPr/>
        </p:nvSpPr>
        <p:spPr>
          <a:xfrm>
            <a:off x="4828032" y="349300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LOGISTICS &amp; DELIVERY</a:t>
            </a:r>
            <a:endParaRPr lang="en-US" sz="900" dirty="0"/>
          </a:p>
        </p:txBody>
      </p:sp>
      <p:sp>
        <p:nvSpPr>
          <p:cNvPr id="37" name="product desc 7"/>
          <p:cNvSpPr txBox="1"/>
          <p:nvPr/>
        </p:nvSpPr>
        <p:spPr>
          <a:xfrm>
            <a:off x="4828032" y="380390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Delivery services and order management</a:t>
            </a:r>
            <a:endParaRPr lang="en-US" sz="1050" dirty="0"/>
          </a:p>
        </p:txBody>
      </p:sp>
      <p:sp>
        <p:nvSpPr>
          <p:cNvPr id="38" name="product card 8"/>
          <p:cNvSpPr/>
          <p:nvPr/>
        </p:nvSpPr>
        <p:spPr>
          <a:xfrm>
            <a:off x="6720840" y="2834640"/>
            <a:ext cx="1874520" cy="1627632"/>
          </a:xfrm>
          <a:prstGeom prst="roundRect">
            <a:avLst>
              <a:gd name="adj" fmla="val 4494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39" name="product name 8"/>
          <p:cNvSpPr txBox="1"/>
          <p:nvPr/>
        </p:nvSpPr>
        <p:spPr>
          <a:xfrm>
            <a:off x="6885432" y="297180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Net eSIM</a:t>
            </a:r>
            <a:endParaRPr lang="en-US" sz="1300" dirty="0"/>
          </a:p>
        </p:txBody>
      </p:sp>
      <p:sp>
        <p:nvSpPr>
          <p:cNvPr id="40" name="status pill 8"/>
          <p:cNvSpPr/>
          <p:nvPr/>
        </p:nvSpPr>
        <p:spPr>
          <a:xfrm>
            <a:off x="6885432" y="3493008"/>
            <a:ext cx="1463040" cy="2377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1" name="status 8"/>
          <p:cNvSpPr txBox="1"/>
          <p:nvPr/>
        </p:nvSpPr>
        <p:spPr>
          <a:xfrm>
            <a:off x="6885432" y="3493008"/>
            <a:ext cx="1463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100" kern="0" dirty="0">
                <a:solidFill>
                  <a:schemeClr val="bg1"/>
                </a:solidFill>
              </a:rPr>
              <a:t>TELECOM</a:t>
            </a:r>
            <a:endParaRPr lang="en-US" sz="900" dirty="0"/>
          </a:p>
        </p:txBody>
      </p:sp>
      <p:sp>
        <p:nvSpPr>
          <p:cNvPr id="42" name="product desc 8"/>
          <p:cNvSpPr txBox="1"/>
          <p:nvPr/>
        </p:nvSpPr>
        <p:spPr>
          <a:xfrm>
            <a:off x="6885432" y="3803904"/>
            <a:ext cx="1600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accent3"/>
                </a:solidFill>
              </a:rPr>
              <a:t>Digital eSIM services platform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Sales, Marketing &amp; Commercial Expertise</a:t>
            </a:r>
            <a:endParaRPr lang="en-US" sz="3000" dirty="0"/>
          </a:p>
        </p:txBody>
      </p:sp>
      <p:sp>
        <p:nvSpPr>
          <p:cNvPr id="3" name="commercial card 1"/>
          <p:cNvSpPr/>
          <p:nvPr/>
        </p:nvSpPr>
        <p:spPr>
          <a:xfrm>
            <a:off x="548640" y="1051560"/>
            <a:ext cx="2560320" cy="3520440"/>
          </a:xfrm>
          <a:prstGeom prst="roundRect">
            <a:avLst>
              <a:gd name="adj" fmla="val 285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commercial icon 1 circle"/>
          <p:cNvSpPr/>
          <p:nvPr/>
        </p:nvSpPr>
        <p:spPr>
          <a:xfrm>
            <a:off x="777240" y="1234440"/>
            <a:ext cx="548640" cy="54864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5" name="commercial icon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5373" y="1382573"/>
            <a:ext cx="252374" cy="252374"/>
          </a:xfrm>
          <a:prstGeom prst="rect">
            <a:avLst/>
          </a:prstGeom>
        </p:spPr>
      </p:pic>
      <p:sp>
        <p:nvSpPr>
          <p:cNvPr id="6" name="commercial head 1"/>
          <p:cNvSpPr txBox="1"/>
          <p:nvPr/>
        </p:nvSpPr>
        <p:spPr>
          <a:xfrm>
            <a:off x="777240" y="187452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Sales Management</a:t>
            </a:r>
            <a:endParaRPr lang="en-US" sz="1600" dirty="0"/>
          </a:p>
        </p:txBody>
      </p:sp>
      <p:sp>
        <p:nvSpPr>
          <p:cNvPr id="7" name="commercial bullets 1"/>
          <p:cNvSpPr txBox="1"/>
          <p:nvPr/>
        </p:nvSpPr>
        <p:spPr>
          <a:xfrm>
            <a:off x="777240" y="2331720"/>
            <a:ext cx="2148840" cy="214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Path from customer service and field sales to supervising sales activity at Atyab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Microfinance client work at Al Ameen and Al Ahlyea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Managed the sales department at Fifty Five alongside heading IT</a:t>
            </a:r>
            <a:endParaRPr lang="en-US" sz="1250" dirty="0"/>
          </a:p>
        </p:txBody>
      </p:sp>
      <p:sp>
        <p:nvSpPr>
          <p:cNvPr id="8" name="commercial card 2"/>
          <p:cNvSpPr/>
          <p:nvPr/>
        </p:nvSpPr>
        <p:spPr>
          <a:xfrm>
            <a:off x="3291840" y="1051560"/>
            <a:ext cx="2560320" cy="3520440"/>
          </a:xfrm>
          <a:prstGeom prst="roundRect">
            <a:avLst>
              <a:gd name="adj" fmla="val 285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9" name="commercial icon 2 circle"/>
          <p:cNvSpPr/>
          <p:nvPr/>
        </p:nvSpPr>
        <p:spPr>
          <a:xfrm>
            <a:off x="3520440" y="1234440"/>
            <a:ext cx="548640" cy="54864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10" name="commercial icon 2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8573" y="1382573"/>
            <a:ext cx="252374" cy="252374"/>
          </a:xfrm>
          <a:prstGeom prst="rect">
            <a:avLst/>
          </a:prstGeom>
        </p:spPr>
      </p:pic>
      <p:sp>
        <p:nvSpPr>
          <p:cNvPr id="11" name="commercial head 2"/>
          <p:cNvSpPr txBox="1"/>
          <p:nvPr/>
        </p:nvSpPr>
        <p:spPr>
          <a:xfrm>
            <a:off x="3520440" y="187452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Marketing Operations</a:t>
            </a:r>
            <a:endParaRPr lang="en-US" sz="1600" dirty="0"/>
          </a:p>
        </p:txBody>
      </p:sp>
      <p:sp>
        <p:nvSpPr>
          <p:cNvPr id="12" name="commercial bullets 2"/>
          <p:cNvSpPr txBox="1"/>
          <p:nvPr/>
        </p:nvSpPr>
        <p:spPr>
          <a:xfrm>
            <a:off x="3520440" y="2331720"/>
            <a:ext cx="2148840" cy="214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Established the digital marketing department at FutureX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Organised the team, output quality and client requirements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Coordinated marketing with the technical side; automated monthly workflow</a:t>
            </a:r>
            <a:endParaRPr lang="en-US" sz="1250" dirty="0"/>
          </a:p>
        </p:txBody>
      </p:sp>
      <p:sp>
        <p:nvSpPr>
          <p:cNvPr id="13" name="commercial card 3"/>
          <p:cNvSpPr/>
          <p:nvPr/>
        </p:nvSpPr>
        <p:spPr>
          <a:xfrm>
            <a:off x="6035040" y="1051560"/>
            <a:ext cx="2560320" cy="3520440"/>
          </a:xfrm>
          <a:prstGeom prst="roundRect">
            <a:avLst>
              <a:gd name="adj" fmla="val 285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4" name="commercial icon 3 circle"/>
          <p:cNvSpPr/>
          <p:nvPr/>
        </p:nvSpPr>
        <p:spPr>
          <a:xfrm>
            <a:off x="6263640" y="1234440"/>
            <a:ext cx="548640" cy="54864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pic>
        <p:nvPicPr>
          <p:cNvPr id="15" name="commercial icon 3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773" y="1382573"/>
            <a:ext cx="252374" cy="252374"/>
          </a:xfrm>
          <a:prstGeom prst="rect">
            <a:avLst/>
          </a:prstGeom>
        </p:spPr>
      </p:pic>
      <p:sp>
        <p:nvSpPr>
          <p:cNvPr id="16" name="commercial head 3"/>
          <p:cNvSpPr txBox="1"/>
          <p:nvPr/>
        </p:nvSpPr>
        <p:spPr>
          <a:xfrm>
            <a:off x="6263640" y="187452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Business Development</a:t>
            </a:r>
            <a:endParaRPr lang="en-US" sz="1600" dirty="0"/>
          </a:p>
        </p:txBody>
      </p:sp>
      <p:sp>
        <p:nvSpPr>
          <p:cNvPr id="17" name="commercial bullets 3"/>
          <p:cNvSpPr txBox="1"/>
          <p:nvPr/>
        </p:nvSpPr>
        <p:spPr>
          <a:xfrm>
            <a:off x="6263640" y="2331720"/>
            <a:ext cx="2148840" cy="2148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Shaped clients' early ideas into executable project plans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Requirements, solution planning and delivery follow-up</a:t>
            </a:r>
            <a:endParaRPr lang="en-US" sz="12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chemeClr val="tx1"/>
                </a:solidFill>
              </a:rPr>
              <a:t>Proposals, pricing, service agreements and tender quotations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292608"/>
            <a:ext cx="8046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Achievements &amp; Competencies</a:t>
            </a:r>
            <a:endParaRPr lang="en-US" sz="3000" dirty="0"/>
          </a:p>
        </p:txBody>
      </p:sp>
      <p:sp>
        <p:nvSpPr>
          <p:cNvPr id="3" name="achievement number circle 1"/>
          <p:cNvSpPr/>
          <p:nvPr/>
        </p:nvSpPr>
        <p:spPr>
          <a:xfrm>
            <a:off x="548640" y="1097280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548640" y="109728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1</a:t>
            </a:r>
            <a:endParaRPr lang="en-US" sz="1200" dirty="0"/>
          </a:p>
        </p:txBody>
      </p:sp>
      <p:sp>
        <p:nvSpPr>
          <p:cNvPr id="5" name="achievement 1"/>
          <p:cNvSpPr txBox="1"/>
          <p:nvPr/>
        </p:nvSpPr>
        <p:spPr>
          <a:xfrm>
            <a:off x="1024128" y="1024128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Managed teams of up to 26 people across software development, digital marketing, sales and operations.</a:t>
            </a:r>
            <a:endParaRPr lang="en-US" sz="1150" dirty="0"/>
          </a:p>
        </p:txBody>
      </p:sp>
      <p:sp>
        <p:nvSpPr>
          <p:cNvPr id="6" name="achievement number circle 2"/>
          <p:cNvSpPr/>
          <p:nvPr/>
        </p:nvSpPr>
        <p:spPr>
          <a:xfrm>
            <a:off x="548640" y="1682496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48640" y="1682496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2</a:t>
            </a:r>
            <a:endParaRPr lang="en-US" sz="1200" dirty="0"/>
          </a:p>
        </p:txBody>
      </p:sp>
      <p:sp>
        <p:nvSpPr>
          <p:cNvPr id="8" name="achievement 2"/>
          <p:cNvSpPr txBox="1"/>
          <p:nvPr/>
        </p:nvSpPr>
        <p:spPr>
          <a:xfrm>
            <a:off x="1024128" y="1609344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Worked on three ERP systems (cloud and desktop) and two POS solutions, from development to delivery.</a:t>
            </a:r>
            <a:endParaRPr lang="en-US" sz="1150" dirty="0"/>
          </a:p>
        </p:txBody>
      </p:sp>
      <p:sp>
        <p:nvSpPr>
          <p:cNvPr id="9" name="achievement number circle 3"/>
          <p:cNvSpPr/>
          <p:nvPr/>
        </p:nvSpPr>
        <p:spPr>
          <a:xfrm>
            <a:off x="548640" y="2267712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548640" y="2267712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3</a:t>
            </a:r>
            <a:endParaRPr lang="en-US" sz="1200" dirty="0"/>
          </a:p>
        </p:txBody>
      </p:sp>
      <p:sp>
        <p:nvSpPr>
          <p:cNvPr id="11" name="achievement 3"/>
          <p:cNvSpPr txBox="1"/>
          <p:nvPr/>
        </p:nvSpPr>
        <p:spPr>
          <a:xfrm>
            <a:off x="1024128" y="2194560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Established FutureX's digital marketing department and automated its monthly operations workflow.</a:t>
            </a:r>
            <a:endParaRPr lang="en-US" sz="1150" dirty="0"/>
          </a:p>
        </p:txBody>
      </p:sp>
      <p:sp>
        <p:nvSpPr>
          <p:cNvPr id="12" name="achievement number circle 4"/>
          <p:cNvSpPr/>
          <p:nvPr/>
        </p:nvSpPr>
        <p:spPr>
          <a:xfrm>
            <a:off x="548640" y="2852928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48640" y="2852928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4</a:t>
            </a:r>
            <a:endParaRPr lang="en-US" sz="1200" dirty="0"/>
          </a:p>
        </p:txBody>
      </p:sp>
      <p:sp>
        <p:nvSpPr>
          <p:cNvPr id="14" name="achievement 4"/>
          <p:cNvSpPr txBox="1"/>
          <p:nvPr/>
        </p:nvSpPr>
        <p:spPr>
          <a:xfrm>
            <a:off x="1024128" y="2779776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Moved from Project Manager to Head of Operations at Middle East E-Commerce within the first three months.</a:t>
            </a:r>
            <a:endParaRPr lang="en-US" sz="1150" dirty="0"/>
          </a:p>
        </p:txBody>
      </p:sp>
      <p:sp>
        <p:nvSpPr>
          <p:cNvPr id="15" name="achievement number circle 5"/>
          <p:cNvSpPr/>
          <p:nvPr/>
        </p:nvSpPr>
        <p:spPr>
          <a:xfrm>
            <a:off x="548640" y="3438144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548640" y="3438144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5</a:t>
            </a:r>
            <a:endParaRPr lang="en-US" sz="1200" dirty="0"/>
          </a:p>
        </p:txBody>
      </p:sp>
      <p:sp>
        <p:nvSpPr>
          <p:cNvPr id="17" name="achievement 5"/>
          <p:cNvSpPr txBox="1"/>
          <p:nvPr/>
        </p:nvSpPr>
        <p:spPr>
          <a:xfrm>
            <a:off x="1024128" y="3364992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Took on management of the sales department at Fifty Five Solutions &amp; Consulting in addition to heading its IT department.</a:t>
            </a:r>
            <a:endParaRPr lang="en-US" sz="1150" dirty="0"/>
          </a:p>
        </p:txBody>
      </p:sp>
      <p:sp>
        <p:nvSpPr>
          <p:cNvPr id="18" name="achievement number circle 6"/>
          <p:cNvSpPr/>
          <p:nvPr/>
        </p:nvSpPr>
        <p:spPr>
          <a:xfrm>
            <a:off x="548640" y="4023360"/>
            <a:ext cx="347472" cy="34747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548640" y="402336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6</a:t>
            </a:r>
            <a:endParaRPr lang="en-US" sz="1200" dirty="0"/>
          </a:p>
        </p:txBody>
      </p:sp>
      <p:sp>
        <p:nvSpPr>
          <p:cNvPr id="20" name="achievement 6"/>
          <p:cNvSpPr txBox="1"/>
          <p:nvPr/>
        </p:nvSpPr>
        <p:spPr>
          <a:xfrm>
            <a:off x="1024128" y="3950208"/>
            <a:ext cx="397764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Progressed at Atyab from Trainee to Area Supervisor &amp; Sales Officer between 2019 and 2022.</a:t>
            </a:r>
            <a:endParaRPr lang="en-US" sz="1150" dirty="0"/>
          </a:p>
        </p:txBody>
      </p:sp>
      <p:sp>
        <p:nvSpPr>
          <p:cNvPr id="21" name="competency card"/>
          <p:cNvSpPr/>
          <p:nvPr/>
        </p:nvSpPr>
        <p:spPr>
          <a:xfrm>
            <a:off x="5257800" y="1024128"/>
            <a:ext cx="3337560" cy="3547872"/>
          </a:xfrm>
          <a:prstGeom prst="roundRect">
            <a:avLst>
              <a:gd name="adj" fmla="val 2192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</p:spPr>
      </p:sp>
      <p:sp>
        <p:nvSpPr>
          <p:cNvPr id="22" name="competencies"/>
          <p:cNvSpPr txBox="1"/>
          <p:nvPr/>
        </p:nvSpPr>
        <p:spPr>
          <a:xfrm>
            <a:off x="5486400" y="1170432"/>
            <a:ext cx="292608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Hands-on</a:t>
            </a:r>
            <a:endParaRPr lang="en-US" sz="1200" dirty="0"/>
          </a:p>
          <a:p>
            <a:pPr indent="0" marL="0">
              <a:buNone/>
            </a:pPr>
            <a:r>
              <a:rPr lang="en-US" sz="1100" dirty="0">
                <a:solidFill>
                  <a:schemeClr val="bg1"/>
                </a:solidFill>
              </a:rPr>
              <a:t>C#, Visual Basic, .NET, ASP.NET Core, Blazor, SQL Server, ERP development</a:t>
            </a:r>
            <a:endParaRPr lang="en-US" sz="1200" dirty="0"/>
          </a:p>
          <a:p>
            <a:pPr indent="0" marL="0">
              <a:buNone/>
            </a:pPr>
            <a:r>
              <a:rPr lang="en-US" sz="5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Led through teams</a:t>
            </a:r>
            <a:endParaRPr lang="en-US" sz="1200" dirty="0"/>
          </a:p>
          <a:p>
            <a:pPr indent="0" marL="0">
              <a:buNone/>
            </a:pPr>
            <a:r>
              <a:rPr lang="en-US" sz="1100" dirty="0">
                <a:solidFill>
                  <a:schemeClr val="bg1"/>
                </a:solidFill>
              </a:rPr>
              <a:t>Laravel, Flutter, React, Next.js, MySQL, Unity 3D, AI &amp; automation</a:t>
            </a:r>
            <a:endParaRPr lang="en-US" sz="1200" dirty="0"/>
          </a:p>
          <a:p>
            <a:pPr indent="0" marL="0">
              <a:buNone/>
            </a:pPr>
            <a:r>
              <a:rPr lang="en-US" sz="5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Methods</a:t>
            </a:r>
            <a:endParaRPr lang="en-US" sz="1200" dirty="0"/>
          </a:p>
          <a:p>
            <a:pPr indent="0" marL="0">
              <a:buNone/>
            </a:pPr>
            <a:r>
              <a:rPr lang="en-US" sz="1100" dirty="0">
                <a:solidFill>
                  <a:schemeClr val="bg1"/>
                </a:solidFill>
              </a:rPr>
              <a:t>Agile &amp; Scrum, SDLC, SRS &amp; BRD, QA &amp; release</a:t>
            </a:r>
            <a:endParaRPr lang="en-US" sz="1200" dirty="0"/>
          </a:p>
          <a:p>
            <a:pPr indent="0" marL="0">
              <a:buNone/>
            </a:pPr>
            <a:r>
              <a:rPr lang="en-US" sz="500" dirty="0">
                <a:solidFill>
                  <a:srgbClr val="000000"/>
                </a:solidFill>
              </a:rPr>
              <a:t> </a:t>
            </a:r>
            <a:endParaRPr lang="en-US" sz="1200" dirty="0"/>
          </a:p>
          <a:p>
            <a:pPr indent="0" marL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Education &amp; certifications</a:t>
            </a:r>
            <a:endParaRPr lang="en-US" sz="1200" dirty="0"/>
          </a:p>
          <a:p>
            <a:pPr indent="0" marL="0">
              <a:buNone/>
            </a:pPr>
            <a:r>
              <a:rPr lang="en-US" sz="1100" dirty="0">
                <a:solidFill>
                  <a:schemeClr val="bg1"/>
                </a:solidFill>
              </a:rPr>
              <a:t>BBA, Misr University for Science &amp; Technology, 2019 (Very Good) · Sales &amp; Marketing (60 hrs) · Delegation, Coaching &amp; Mentoring (Edraak) · C# and ASP.NET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3"/>
                </a:solidFill>
                <a:latin typeface="Calibri"/>
                <a:ea typeface="Calibri"/>
                <a:cs typeface="Calibri"/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640080" y="548640"/>
            <a:ext cx="78638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Professional Contact &amp; Digital Presence</a:t>
            </a:r>
            <a:endParaRPr lang="en-US" sz="3000" dirty="0"/>
          </a:p>
        </p:txBody>
      </p:sp>
      <p:sp>
        <p:nvSpPr>
          <p:cNvPr id="3" name="Text 1"/>
          <p:cNvSpPr txBox="1"/>
          <p:nvPr/>
        </p:nvSpPr>
        <p:spPr>
          <a:xfrm>
            <a:off x="640080" y="1188720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accent2"/>
                </a:solidFill>
              </a:rPr>
              <a:t>Waleed Al-Barghouthi  ·  Chief Executive Officer | Technology &amp; Business Development</a:t>
            </a:r>
            <a:endParaRPr lang="en-US" sz="1400" dirty="0"/>
          </a:p>
        </p:txBody>
      </p:sp>
      <p:sp>
        <p:nvSpPr>
          <p:cNvPr id="4" name="contact icon Phone circle"/>
          <p:cNvSpPr/>
          <p:nvPr/>
        </p:nvSpPr>
        <p:spPr>
          <a:xfrm>
            <a:off x="640080" y="18745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5" name="contact icon Phone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151" y="2027591"/>
            <a:ext cx="260787" cy="260787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371600" y="18928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PHONE</a:t>
            </a:r>
            <a:endParaRPr lang="en-US" sz="1000" dirty="0"/>
          </a:p>
        </p:txBody>
      </p:sp>
      <p:sp>
        <p:nvSpPr>
          <p:cNvPr id="7" name="contact Phone">
            <a:hlinkClick r:id="rId2" tooltip="Phone"/>
          </p:cNvPr>
          <p:cNvSpPr txBox="1"/>
          <p:nvPr/>
        </p:nvSpPr>
        <p:spPr>
          <a:xfrm>
            <a:off x="1371600" y="21305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u="sng" dirty="0">
                <a:solidFill>
                  <a:schemeClr val="bg1"/>
                </a:solidFill>
                <a:hlinkClick r:id="rId2" invalidUrl="" action="" tgtFrame="" tooltip="Phon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+962 780 185 759</a:t>
            </a:r>
            <a:endParaRPr lang="en-US" sz="1400" dirty="0"/>
          </a:p>
        </p:txBody>
      </p:sp>
      <p:sp>
        <p:nvSpPr>
          <p:cNvPr id="8" name="contact icon WhatsApp circle"/>
          <p:cNvSpPr/>
          <p:nvPr/>
        </p:nvSpPr>
        <p:spPr>
          <a:xfrm>
            <a:off x="4663440" y="18745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9" name="contact icon WhatsApp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6511" y="2027591"/>
            <a:ext cx="260787" cy="260787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5394960" y="18928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WHATSAPP</a:t>
            </a:r>
            <a:endParaRPr lang="en-US" sz="1000" dirty="0"/>
          </a:p>
        </p:txBody>
      </p:sp>
      <p:sp>
        <p:nvSpPr>
          <p:cNvPr id="11" name="contact WhatsApp">
            <a:hlinkClick r:id="rId4" tooltip="WhatsApp"/>
          </p:cNvPr>
          <p:cNvSpPr txBox="1"/>
          <p:nvPr/>
        </p:nvSpPr>
        <p:spPr>
          <a:xfrm>
            <a:off x="5394960" y="21305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u="sng" dirty="0">
                <a:solidFill>
                  <a:schemeClr val="bg1"/>
                </a:solidFill>
                <a:hlinkClick r:id="rId4" invalidUrl="" action="" tgtFrame="" tooltip="WhatsApp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wa.me/962780185759</a:t>
            </a:r>
            <a:endParaRPr lang="en-US" sz="1400" dirty="0"/>
          </a:p>
        </p:txBody>
      </p:sp>
      <p:sp>
        <p:nvSpPr>
          <p:cNvPr id="12" name="contact icon Email circle"/>
          <p:cNvSpPr/>
          <p:nvPr/>
        </p:nvSpPr>
        <p:spPr>
          <a:xfrm>
            <a:off x="640080" y="27889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13" name="contact icon Email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151" y="2941991"/>
            <a:ext cx="260787" cy="260787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371600" y="28072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EMAIL</a:t>
            </a:r>
            <a:endParaRPr lang="en-US" sz="1000" dirty="0"/>
          </a:p>
        </p:txBody>
      </p:sp>
      <p:sp>
        <p:nvSpPr>
          <p:cNvPr id="15" name="contact Email">
            <a:hlinkClick r:id="rId6" tooltip="Email"/>
          </p:cNvPr>
          <p:cNvSpPr txBox="1"/>
          <p:nvPr/>
        </p:nvSpPr>
        <p:spPr>
          <a:xfrm>
            <a:off x="1371600" y="30449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u="sng" dirty="0">
                <a:solidFill>
                  <a:schemeClr val="bg1"/>
                </a:solidFill>
                <a:hlinkClick r:id="rId6" invalidUrl="" action="" tgtFrame="" tooltip="Emai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waleedalbarghouthi2@gmail.com</a:t>
            </a:r>
            <a:endParaRPr lang="en-US" sz="1400" dirty="0"/>
          </a:p>
        </p:txBody>
      </p:sp>
      <p:sp>
        <p:nvSpPr>
          <p:cNvPr id="16" name="contact icon LinkedIn circle"/>
          <p:cNvSpPr/>
          <p:nvPr/>
        </p:nvSpPr>
        <p:spPr>
          <a:xfrm>
            <a:off x="4663440" y="27889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17" name="contact icon LinkedIn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6511" y="2941991"/>
            <a:ext cx="260787" cy="260787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5394960" y="28072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LINKEDIN</a:t>
            </a:r>
            <a:endParaRPr lang="en-US" sz="1000" dirty="0"/>
          </a:p>
        </p:txBody>
      </p:sp>
      <p:sp>
        <p:nvSpPr>
          <p:cNvPr id="19" name="contact LinkedIn">
            <a:hlinkClick r:id="rId8" tooltip="LinkedIn"/>
          </p:cNvPr>
          <p:cNvSpPr txBox="1"/>
          <p:nvPr/>
        </p:nvSpPr>
        <p:spPr>
          <a:xfrm>
            <a:off x="5394960" y="30449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chemeClr val="bg1"/>
                </a:solidFill>
                <a:hlinkClick r:id="rId8" invalidUrl="" action="" tgtFrame="" tooltip="LinkedI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linkedin.com/in/waleed-al-barghouthi-b7b480244</a:t>
            </a:r>
            <a:endParaRPr lang="en-US" sz="1150" dirty="0"/>
          </a:p>
        </p:txBody>
      </p:sp>
      <p:sp>
        <p:nvSpPr>
          <p:cNvPr id="20" name="contact icon Website circle"/>
          <p:cNvSpPr/>
          <p:nvPr/>
        </p:nvSpPr>
        <p:spPr>
          <a:xfrm>
            <a:off x="640080" y="37033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21" name="contact icon Website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3151" y="3856391"/>
            <a:ext cx="260787" cy="260787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1371600" y="37216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WEBSITE</a:t>
            </a:r>
            <a:endParaRPr lang="en-US" sz="1000" dirty="0"/>
          </a:p>
        </p:txBody>
      </p:sp>
      <p:sp>
        <p:nvSpPr>
          <p:cNvPr id="23" name="contact Website">
            <a:hlinkClick r:id="rId10" tooltip="Website"/>
          </p:cNvPr>
          <p:cNvSpPr txBox="1"/>
          <p:nvPr/>
        </p:nvSpPr>
        <p:spPr>
          <a:xfrm>
            <a:off x="1371600" y="39593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u="sng" dirty="0">
                <a:solidFill>
                  <a:schemeClr val="bg1"/>
                </a:solidFill>
                <a:hlinkClick r:id="rId10" invalidUrl="" action="" tgtFrame="" tooltip="Websit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futxtech.com</a:t>
            </a:r>
            <a:endParaRPr lang="en-US" sz="1400" dirty="0"/>
          </a:p>
        </p:txBody>
      </p:sp>
      <p:sp>
        <p:nvSpPr>
          <p:cNvPr id="24" name="contact icon Location circle"/>
          <p:cNvSpPr/>
          <p:nvPr/>
        </p:nvSpPr>
        <p:spPr>
          <a:xfrm>
            <a:off x="4663440" y="3703320"/>
            <a:ext cx="566928" cy="56692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pic>
        <p:nvPicPr>
          <p:cNvPr id="25" name="contact icon Location" descr="preencoded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16511" y="3856391"/>
            <a:ext cx="260787" cy="260787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5394960" y="3721608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chemeClr val="accent2"/>
                </a:solidFill>
              </a:rPr>
              <a:t>LOCATION</a:t>
            </a:r>
            <a:endParaRPr lang="en-US" sz="1000" dirty="0"/>
          </a:p>
        </p:txBody>
      </p:sp>
      <p:sp>
        <p:nvSpPr>
          <p:cNvPr id="27" name="contact Location"/>
          <p:cNvSpPr txBox="1"/>
          <p:nvPr/>
        </p:nvSpPr>
        <p:spPr>
          <a:xfrm>
            <a:off x="5394960" y="3959352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Amman, Jordan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AB Executive">
  <a:themeElements>
    <a:clrScheme name="WAB Executive">
      <a:dk1>
        <a:srgbClr val="1E2230"/>
      </a:dk1>
      <a:lt1>
        <a:srgbClr val="FFFFFF"/>
      </a:lt1>
      <a:dk2>
        <a:srgbClr val="13213C"/>
      </a:dk2>
      <a:lt2>
        <a:srgbClr val="F3F5F8"/>
      </a:lt2>
      <a:accent1>
        <a:srgbClr val="2F7F7B"/>
      </a:accent1>
      <a:accent2>
        <a:srgbClr val="8CCFC7"/>
      </a:accent2>
      <a:accent3>
        <a:srgbClr val="5E6673"/>
      </a:accent3>
      <a:accent4>
        <a:srgbClr val="C9D4E5"/>
      </a:accent4>
      <a:accent5>
        <a:srgbClr val="1C2E52"/>
      </a:accent5>
      <a:accent6>
        <a:srgbClr val="CDD3DC"/>
      </a:accent6>
      <a:hlink>
        <a:srgbClr val="2F7F7B"/>
      </a:hlink>
      <a:folHlink>
        <a:srgbClr val="5E6673"/>
      </a:folHlink>
    </a:clrScheme>
    <a:fontScheme name="WAB Executiv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Waleed Al-Barghouthi | Executive Professional Profile</dc:title>
  <dc:subject>PptxGenJS Presentation</dc:subject>
  <dc:creator>Waleed Al-Barghouthi</dc:creator>
  <cp:lastModifiedBy>Waleed Al-Barghouthi</cp:lastModifiedBy>
  <cp:revision>1</cp:revision>
  <dcterms:created xsi:type="dcterms:W3CDTF">2026-10-27T23:23:44Z</dcterms:created>
  <dcterms:modified xsi:type="dcterms:W3CDTF">2026-10-27T23:23:44Z</dcterms:modified>
</cp:coreProperties>
</file>